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79" r:id="rId2"/>
    <p:sldId id="281" r:id="rId3"/>
    <p:sldId id="282" r:id="rId4"/>
    <p:sldId id="283" r:id="rId5"/>
    <p:sldId id="288" r:id="rId6"/>
    <p:sldId id="256" r:id="rId7"/>
    <p:sldId id="257" r:id="rId8"/>
    <p:sldId id="290" r:id="rId9"/>
    <p:sldId id="272" r:id="rId10"/>
    <p:sldId id="274" r:id="rId11"/>
    <p:sldId id="271" r:id="rId12"/>
    <p:sldId id="297" r:id="rId13"/>
    <p:sldId id="291" r:id="rId14"/>
    <p:sldId id="298" r:id="rId15"/>
    <p:sldId id="299" r:id="rId16"/>
    <p:sldId id="273" r:id="rId17"/>
    <p:sldId id="263" r:id="rId18"/>
    <p:sldId id="264" r:id="rId19"/>
    <p:sldId id="292" r:id="rId20"/>
    <p:sldId id="265" r:id="rId21"/>
    <p:sldId id="269" r:id="rId22"/>
    <p:sldId id="294" r:id="rId23"/>
    <p:sldId id="289" r:id="rId24"/>
    <p:sldId id="300" r:id="rId25"/>
    <p:sldId id="301" r:id="rId26"/>
    <p:sldId id="293" r:id="rId27"/>
    <p:sldId id="268" r:id="rId28"/>
    <p:sldId id="266" r:id="rId29"/>
    <p:sldId id="270" r:id="rId30"/>
    <p:sldId id="305" r:id="rId31"/>
    <p:sldId id="275" r:id="rId32"/>
    <p:sldId id="302" r:id="rId33"/>
    <p:sldId id="261" r:id="rId34"/>
    <p:sldId id="258" r:id="rId35"/>
    <p:sldId id="295" r:id="rId36"/>
    <p:sldId id="303" r:id="rId37"/>
    <p:sldId id="304" r:id="rId38"/>
    <p:sldId id="296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6BC3DA01-FC27-4AFA-8504-011F4F2D9BE2}">
          <p14:sldIdLst>
            <p14:sldId id="279"/>
          </p14:sldIdLst>
        </p14:section>
        <p14:section name="Presentation de l'ecole" id="{3EC95076-3A9F-4574-8697-87299AB67E1A}">
          <p14:sldIdLst>
            <p14:sldId id="281"/>
            <p14:sldId id="282"/>
            <p14:sldId id="283"/>
            <p14:sldId id="288"/>
          </p14:sldIdLst>
        </p14:section>
        <p14:section name="Manoeuvres de port" id="{A1984F14-474F-4A5F-87F0-70379AD1F328}">
          <p14:sldIdLst>
            <p14:sldId id="256"/>
            <p14:sldId id="257"/>
            <p14:sldId id="290"/>
            <p14:sldId id="272"/>
            <p14:sldId id="274"/>
            <p14:sldId id="271"/>
            <p14:sldId id="297"/>
            <p14:sldId id="291"/>
            <p14:sldId id="298"/>
            <p14:sldId id="299"/>
            <p14:sldId id="273"/>
            <p14:sldId id="263"/>
            <p14:sldId id="264"/>
            <p14:sldId id="292"/>
            <p14:sldId id="265"/>
            <p14:sldId id="269"/>
            <p14:sldId id="294"/>
            <p14:sldId id="289"/>
            <p14:sldId id="300"/>
            <p14:sldId id="301"/>
            <p14:sldId id="293"/>
            <p14:sldId id="268"/>
            <p14:sldId id="266"/>
            <p14:sldId id="270"/>
            <p14:sldId id="305"/>
            <p14:sldId id="275"/>
            <p14:sldId id="302"/>
            <p14:sldId id="261"/>
            <p14:sldId id="258"/>
            <p14:sldId id="295"/>
            <p14:sldId id="303"/>
            <p14:sldId id="304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" initials="B" lastIdx="3" clrIdx="0">
    <p:extLst>
      <p:ext uri="{19B8F6BF-5375-455C-9EA6-DF929625EA0E}">
        <p15:presenceInfo xmlns:p15="http://schemas.microsoft.com/office/powerpoint/2012/main" userId="B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78995" autoAdjust="0"/>
  </p:normalViewPr>
  <p:slideViewPr>
    <p:cSldViewPr snapToGrid="0">
      <p:cViewPr varScale="1">
        <p:scale>
          <a:sx n="59" d="100"/>
          <a:sy n="59" d="100"/>
        </p:scale>
        <p:origin x="10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4-18T16:07:51.708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  <p:cm authorId="1" dt="2023-04-18T16:09:07.524" idx="2">
    <p:pos x="146" y="146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4-27T11:20:39.878" idx="3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13462-4AE4-4302-8F5A-417BE155CFDA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712FA-873A-40C2-A260-28416ADEB1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7468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8BB89-9F2F-43BB-AFA2-035A7DA3A5F7}" type="datetimeFigureOut">
              <a:rPr lang="fr-FR" smtClean="0"/>
              <a:t>21/04/2023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B4251-23F9-4DFD-B863-E73C235C83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3989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Mettre en avant le coach plaisance</a:t>
            </a:r>
          </a:p>
          <a:p>
            <a:r>
              <a:rPr lang="fr-FR" dirty="0" smtClean="0"/>
              <a:t>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6043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2605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05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/>
              <a:t>une bonne manœuvre de port c'est beaucoup d'anticipation et un bon équipement</a:t>
            </a:r>
            <a:r>
              <a:rPr lang="fr-FR" dirty="0" smtClean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/>
              <a:t>On y pense un peu moins car on est fatigué de la navigation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/>
              <a:t>On prend son temps une</a:t>
            </a:r>
            <a:r>
              <a:rPr lang="fr-FR" b="1" baseline="0" dirty="0" smtClean="0"/>
              <a:t> fois dans le port et on prépare son bateau</a:t>
            </a:r>
            <a:endParaRPr lang="fr-FR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/>
              <a:t>Le bateau doit être prêt à rentrer dans sa place. </a:t>
            </a:r>
          </a:p>
          <a:p>
            <a:r>
              <a:rPr lang="fr-FR" b="1" dirty="0" smtClean="0"/>
              <a:t>Si itinérance</a:t>
            </a:r>
            <a:r>
              <a:rPr lang="fr-FR" dirty="0" smtClean="0"/>
              <a:t>, Il faut faire un petit tour pour vérifier la place (hauteur du quai) le sens d'orientation le courant </a:t>
            </a:r>
          </a:p>
          <a:p>
            <a:r>
              <a:rPr lang="fr-FR" dirty="0" smtClean="0"/>
              <a:t>si </a:t>
            </a:r>
            <a:r>
              <a:rPr lang="fr-FR" b="1" dirty="0" smtClean="0"/>
              <a:t>on connaît pas bien le bateau </a:t>
            </a:r>
            <a:r>
              <a:rPr lang="fr-FR" dirty="0" smtClean="0"/>
              <a:t>on peut utiliser un espace dans le port pour tester  7 éléments dont on va parlé.</a:t>
            </a:r>
          </a:p>
          <a:p>
            <a:r>
              <a:rPr lang="fr-FR" dirty="0" smtClean="0"/>
              <a:t>Si il y a un doute reprendre sa manœuvre</a:t>
            </a:r>
          </a:p>
          <a:p>
            <a:r>
              <a:rPr lang="fr-FR" dirty="0" smtClean="0"/>
              <a:t>Attention</a:t>
            </a:r>
            <a:r>
              <a:rPr lang="fr-FR" baseline="0" dirty="0" smtClean="0"/>
              <a:t> à ne pas aller s’enfermer</a:t>
            </a:r>
            <a:endParaRPr lang="fr-FR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1638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Les paramètres </a:t>
            </a:r>
            <a:r>
              <a:rPr lang="fr-FR" smtClean="0"/>
              <a:t>non adaptable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9775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Animer</a:t>
            </a:r>
            <a:r>
              <a:rPr lang="fr-FR" baseline="0" dirty="0" smtClean="0"/>
              <a:t> la </a:t>
            </a:r>
            <a:r>
              <a:rPr lang="fr-FR" baseline="0" dirty="0" err="1" smtClean="0"/>
              <a:t>derive</a:t>
            </a:r>
            <a:r>
              <a:rPr lang="fr-FR" baseline="0" dirty="0" smtClean="0"/>
              <a:t> en marche </a:t>
            </a:r>
            <a:r>
              <a:rPr lang="fr-FR" baseline="0" dirty="0" err="1" smtClean="0"/>
              <a:t>arriere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34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À animé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1365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Je vais vous montrer comment</a:t>
            </a:r>
            <a:r>
              <a:rPr lang="fr-FR" baseline="0" dirty="0" smtClean="0"/>
              <a:t> un de ces paramètres, le vent, va influencer la trajectoire que je visualise pendant mon approche. On ne ferra varié qu’un </a:t>
            </a:r>
            <a:r>
              <a:rPr lang="fr-FR" baseline="0" dirty="0" err="1" smtClean="0"/>
              <a:t>parametres</a:t>
            </a:r>
            <a:r>
              <a:rPr lang="fr-FR" baseline="0" dirty="0" smtClean="0"/>
              <a:t> pour la synthèse et la clarté de compréhension.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5257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bondissez pas de loin sur le ponton pour arrêter le bateau à la main. Attendez que le voilier soit assez près et bien ralenti pour descendre sans précipitation avec l'aussière à la main, puis faites immédiatement un tour mort sur le taquet pour stabiliser le bateau.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290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8591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Faire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schema</a:t>
            </a:r>
            <a:r>
              <a:rPr lang="fr-FR" baseline="0" dirty="0" smtClean="0"/>
              <a:t> pendille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2729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Départ d’un quai au vent ne pose pas de problème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1645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on verra quelques cas particuliers. le cas de mon voilier dans sa place au port de Palavas avec les différentes orientations de vents ( tramontane Mistral sud-est et brise thermique).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607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Les taquets d’</a:t>
            </a:r>
            <a:r>
              <a:rPr lang="fr-FR" dirty="0" err="1" smtClean="0"/>
              <a:t>embelle</a:t>
            </a:r>
            <a:r>
              <a:rPr lang="fr-FR" dirty="0" smtClean="0"/>
              <a:t> peuvent servir pour faire le relais des pointes arrières lors d’un départ sur Duc d’albe.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835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4A30-F913-4B2E-A188-B4C9A81F7385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088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4FAF3-55B8-49F0-9636-EC174B4AB3A3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47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0856-561B-47FC-9F35-BAECC8D789DC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92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9C6B-F885-4C65-92AE-848255630FC0}" type="datetime1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2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EE43-4462-4711-AA89-84E8366E6F13}" type="datetime1">
              <a:rPr lang="fr-FR" smtClean="0"/>
              <a:t>21/04/2023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843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588E2-7506-4EAD-B95D-D2BF58F03F0A}" type="datetime1">
              <a:rPr lang="fr-FR" smtClean="0"/>
              <a:t>21/04/2023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02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0D6C-3914-45C4-A2DA-83EB8F9B3A2A}" type="datetime1">
              <a:rPr lang="fr-FR" smtClean="0"/>
              <a:t>21/04/2023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71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32838-01ED-4BB4-85CE-8625BD4B4BE9}" type="datetime1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667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9327-574D-47F1-B387-5D4A8CD4D958}" type="datetime1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38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6081-0331-4164-9748-A0E1A37E8D78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96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B779-08F9-435F-849A-30E556DAB601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566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398E3-D558-4808-8EA8-ADCA8EFF33B8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F1311-A5FA-4B6D-989D-F2027F9102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31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s://ecoledevoilemediterranee.com/" TargetMode="External"/><Relationship Id="rId7" Type="http://schemas.openxmlformats.org/officeDocument/2006/relationships/image" Target="../media/image13.png"/><Relationship Id="rId2" Type="http://schemas.openxmlformats.org/officeDocument/2006/relationships/hyperlink" Target="mailto:evm.capvitesse@gmail.com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comments" Target="../comments/comment1.xml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35560" y="548680"/>
            <a:ext cx="7772400" cy="1752600"/>
          </a:xfrm>
        </p:spPr>
        <p:txBody>
          <a:bodyPr>
            <a:noAutofit/>
          </a:bodyPr>
          <a:lstStyle/>
          <a:p>
            <a:r>
              <a:rPr lang="fr-FR" sz="6600" dirty="0">
                <a:solidFill>
                  <a:schemeClr val="accent1">
                    <a:lumMod val="75000"/>
                  </a:schemeClr>
                </a:solidFill>
              </a:rPr>
              <a:t>Ecole de voile Méditerranée</a:t>
            </a:r>
          </a:p>
        </p:txBody>
      </p:sp>
      <p:pic>
        <p:nvPicPr>
          <p:cNvPr id="4" name="Image 3" descr="logo_JP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0862" y="2697155"/>
            <a:ext cx="2941797" cy="2045965"/>
          </a:xfrm>
          <a:prstGeom prst="rect">
            <a:avLst/>
          </a:prstGeom>
          <a:ln w="38100"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5163673" y="5589241"/>
            <a:ext cx="171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Palavas-les-Flots</a:t>
            </a:r>
            <a:br>
              <a:rPr lang="fr-FR" dirty="0"/>
            </a:br>
            <a:r>
              <a:rPr lang="fr-FR" dirty="0"/>
              <a:t>          </a:t>
            </a:r>
            <a:r>
              <a:rPr lang="fr-FR" dirty="0" smtClean="0"/>
              <a:t>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20930" y="-3092"/>
            <a:ext cx="3150141" cy="658700"/>
          </a:xfrm>
        </p:spPr>
        <p:txBody>
          <a:bodyPr>
            <a:normAutofit/>
          </a:bodyPr>
          <a:lstStyle/>
          <a:p>
            <a:r>
              <a:rPr lang="fr-FR" sz="3200" dirty="0" smtClean="0"/>
              <a:t>Présentation</a:t>
            </a:r>
            <a:endParaRPr lang="fr-FR" sz="3200" dirty="0"/>
          </a:p>
        </p:txBody>
      </p:sp>
      <p:pic>
        <p:nvPicPr>
          <p:cNvPr id="3" name="Espace réservé du contenu 3" descr="logo_JP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93484" y="1323815"/>
            <a:ext cx="53285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b="1" dirty="0" smtClean="0"/>
              <a:t>Création </a:t>
            </a:r>
            <a:r>
              <a:rPr lang="fr-FR" dirty="0" smtClean="0"/>
              <a:t>: </a:t>
            </a:r>
            <a:r>
              <a:rPr lang="fr-FR" dirty="0" smtClean="0"/>
              <a:t>Crée </a:t>
            </a:r>
            <a:r>
              <a:rPr lang="fr-FR" dirty="0" smtClean="0"/>
              <a:t>en 2019</a:t>
            </a: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b="1" dirty="0"/>
              <a:t>Basé</a:t>
            </a:r>
            <a:r>
              <a:rPr lang="fr-FR" dirty="0"/>
              <a:t> au Port de Palavas </a:t>
            </a:r>
            <a:endParaRPr lang="fr-FR" dirty="0" smtClean="0"/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b="1" dirty="0" smtClean="0"/>
              <a:t>Effectif</a:t>
            </a:r>
            <a:r>
              <a:rPr lang="fr-FR" dirty="0" smtClean="0"/>
              <a:t> </a:t>
            </a:r>
            <a:r>
              <a:rPr lang="fr-FR" dirty="0"/>
              <a:t>: 1 Moniteur diplômé, </a:t>
            </a:r>
            <a:r>
              <a:rPr lang="fr-FR" dirty="0" smtClean="0"/>
              <a:t>BPJEPS voile habitable.</a:t>
            </a:r>
            <a:endParaRPr lang="fr-FR" dirty="0"/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Flotte </a:t>
            </a:r>
            <a:r>
              <a:rPr lang="fr-FR" dirty="0" smtClean="0"/>
              <a:t>: 1 </a:t>
            </a:r>
            <a:r>
              <a:rPr lang="fr-FR" dirty="0" err="1" smtClean="0"/>
              <a:t>Oceanis</a:t>
            </a:r>
            <a:r>
              <a:rPr lang="fr-FR" dirty="0" smtClean="0"/>
              <a:t> 393 Clipper, Bénéteau, 2002</a:t>
            </a:r>
            <a:endParaRPr lang="fr-FR" dirty="0"/>
          </a:p>
          <a:p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Spécialité</a:t>
            </a:r>
            <a:r>
              <a:rPr lang="fr-FR" dirty="0" smtClean="0"/>
              <a:t> : Voile habitable de </a:t>
            </a:r>
            <a:r>
              <a:rPr lang="fr-FR" dirty="0"/>
              <a:t>plaisance</a:t>
            </a: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4" descr="DSC_1119.JPG"/>
          <p:cNvPicPr>
            <a:picLocks noChangeAspect="1"/>
          </p:cNvPicPr>
          <p:nvPr/>
        </p:nvPicPr>
        <p:blipFill>
          <a:blip r:embed="rId3" cstate="print"/>
          <a:srcRect r="22646"/>
          <a:stretch>
            <a:fillRect/>
          </a:stretch>
        </p:blipFill>
        <p:spPr>
          <a:xfrm>
            <a:off x="7320136" y="1628800"/>
            <a:ext cx="2880320" cy="208823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41" y="4064632"/>
            <a:ext cx="3354377" cy="251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0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8675" y="15207"/>
            <a:ext cx="2274651" cy="692160"/>
          </a:xfrm>
        </p:spPr>
        <p:txBody>
          <a:bodyPr>
            <a:normAutofit/>
          </a:bodyPr>
          <a:lstStyle/>
          <a:p>
            <a:r>
              <a:rPr lang="fr-FR" sz="3200" dirty="0" smtClean="0"/>
              <a:t>Le Voilier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1919537" y="1628801"/>
            <a:ext cx="655166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b="1" dirty="0"/>
              <a:t> </a:t>
            </a:r>
            <a:r>
              <a:rPr lang="fr-FR" b="1" dirty="0" smtClean="0"/>
              <a:t>Marque/Modèle </a:t>
            </a:r>
            <a:r>
              <a:rPr lang="fr-FR" dirty="0" smtClean="0"/>
              <a:t>: BENETEAU</a:t>
            </a:r>
            <a:r>
              <a:rPr lang="fr-FR" dirty="0"/>
              <a:t>, OCEANIS 393 </a:t>
            </a:r>
            <a:r>
              <a:rPr lang="fr-FR" dirty="0" smtClean="0"/>
              <a:t>clipper (39pieds/12m)</a:t>
            </a:r>
            <a:endParaRPr lang="fr-FR" dirty="0"/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b="1" dirty="0" smtClean="0"/>
              <a:t>Type</a:t>
            </a:r>
            <a:r>
              <a:rPr lang="fr-FR" dirty="0" smtClean="0"/>
              <a:t>: Monocoque, quillard, sloop bermudien</a:t>
            </a:r>
            <a:endParaRPr lang="fr-FR" dirty="0"/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3 </a:t>
            </a:r>
            <a:r>
              <a:rPr lang="fr-FR" dirty="0"/>
              <a:t>cabines, 2 cabines douche/WC</a:t>
            </a:r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 Jusqu’à 8 </a:t>
            </a:r>
            <a:r>
              <a:rPr lang="fr-FR" dirty="0" smtClean="0"/>
              <a:t>personnes en catégorie A et 12 en E</a:t>
            </a:r>
            <a:endParaRPr lang="fr-FR" dirty="0"/>
          </a:p>
        </p:txBody>
      </p:sp>
      <p:pic>
        <p:nvPicPr>
          <p:cNvPr id="4" name="Image 3" descr="Cap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4112" y="1988840"/>
            <a:ext cx="3384376" cy="1800200"/>
          </a:xfrm>
          <a:prstGeom prst="rect">
            <a:avLst/>
          </a:prstGeom>
        </p:spPr>
      </p:pic>
      <p:pic>
        <p:nvPicPr>
          <p:cNvPr id="5" name="Image 4" descr="beneteau-oceanis-393-clipper-99151-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7568" y="4365105"/>
            <a:ext cx="2592288" cy="1944217"/>
          </a:xfrm>
          <a:prstGeom prst="rect">
            <a:avLst/>
          </a:prstGeom>
        </p:spPr>
      </p:pic>
      <p:pic>
        <p:nvPicPr>
          <p:cNvPr id="6" name="Espace réservé du contenu 3" descr="logo_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223526" y="6067542"/>
            <a:ext cx="1136562" cy="790458"/>
          </a:xfrm>
          <a:prstGeom prst="rect">
            <a:avLst/>
          </a:prstGeom>
        </p:spPr>
      </p:pic>
      <p:pic>
        <p:nvPicPr>
          <p:cNvPr id="7" name="Image 6" descr="aragor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99856" y="4365104"/>
            <a:ext cx="2496928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8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57065" y="1"/>
            <a:ext cx="2077871" cy="739550"/>
          </a:xfrm>
        </p:spPr>
        <p:txBody>
          <a:bodyPr>
            <a:normAutofit/>
          </a:bodyPr>
          <a:lstStyle/>
          <a:p>
            <a:pPr marL="514350" indent="-514350"/>
            <a:r>
              <a:rPr lang="fr-FR" sz="3200" dirty="0" smtClean="0"/>
              <a:t>Prestations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465251" y="1299960"/>
            <a:ext cx="457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</a:t>
            </a:r>
            <a:r>
              <a:rPr lang="fr-FR" dirty="0"/>
              <a:t>la </a:t>
            </a:r>
            <a:r>
              <a:rPr lang="fr-FR" dirty="0" smtClean="0"/>
              <a:t>journée ou demi journée (cours de 3h30)</a:t>
            </a:r>
          </a:p>
        </p:txBody>
      </p:sp>
      <p:sp>
        <p:nvSpPr>
          <p:cNvPr id="5" name="Ellipse 4"/>
          <p:cNvSpPr/>
          <p:nvPr/>
        </p:nvSpPr>
        <p:spPr>
          <a:xfrm>
            <a:off x="212271" y="4277973"/>
            <a:ext cx="7206577" cy="254234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51005"/>
              </p:ext>
            </p:extLst>
          </p:nvPr>
        </p:nvGraphicFramePr>
        <p:xfrm>
          <a:off x="7418848" y="1299960"/>
          <a:ext cx="4533900" cy="21104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28700"/>
                <a:gridCol w="1371600"/>
                <a:gridCol w="1181100"/>
                <a:gridCol w="952500"/>
              </a:tblGrid>
              <a:tr h="397239"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Force 1 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½ </a:t>
                      </a:r>
                      <a:r>
                        <a:rPr lang="fr-FR" b="0" baseline="0" dirty="0" smtClean="0">
                          <a:solidFill>
                            <a:schemeClr val="tx1"/>
                          </a:solidFill>
                        </a:rPr>
                        <a:t> J</a:t>
                      </a:r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ournée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3H30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80 €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7239">
                <a:tc>
                  <a:txBody>
                    <a:bodyPr/>
                    <a:lstStyle/>
                    <a:p>
                      <a:r>
                        <a:rPr lang="fr-FR" dirty="0" smtClean="0"/>
                        <a:t>Force 2</a:t>
                      </a:r>
                      <a:r>
                        <a:rPr lang="fr-FR" baseline="0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Initiation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 x 3h30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220 €</a:t>
                      </a:r>
                      <a:endParaRPr lang="fr-FR" dirty="0"/>
                    </a:p>
                  </a:txBody>
                  <a:tcPr/>
                </a:tc>
              </a:tr>
              <a:tr h="521495">
                <a:tc>
                  <a:txBody>
                    <a:bodyPr/>
                    <a:lstStyle/>
                    <a:p>
                      <a:r>
                        <a:rPr lang="fr-FR" dirty="0" smtClean="0"/>
                        <a:t>Force 3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Découverte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 x 3h30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345 €</a:t>
                      </a:r>
                      <a:endParaRPr lang="fr-FR" dirty="0"/>
                    </a:p>
                  </a:txBody>
                  <a:tcPr/>
                </a:tc>
              </a:tr>
              <a:tr h="397239">
                <a:tc>
                  <a:txBody>
                    <a:bodyPr/>
                    <a:lstStyle/>
                    <a:p>
                      <a:r>
                        <a:rPr lang="fr-FR" dirty="0" smtClean="0"/>
                        <a:t>Force 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Formation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10 x 3h30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595 €</a:t>
                      </a:r>
                      <a:endParaRPr lang="fr-FR" dirty="0"/>
                    </a:p>
                  </a:txBody>
                  <a:tcPr/>
                </a:tc>
              </a:tr>
              <a:tr h="397239">
                <a:tc>
                  <a:txBody>
                    <a:bodyPr/>
                    <a:lstStyle/>
                    <a:p>
                      <a:r>
                        <a:rPr lang="fr-FR" dirty="0" smtClean="0"/>
                        <a:t>Force 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Autonomie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 x 3h30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1075 €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65251" y="2229701"/>
            <a:ext cx="2461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En embarqué (sur devis)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45470" y="5465655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Coach plaisance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88" y="4406412"/>
            <a:ext cx="3128342" cy="23400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7187842" y="4460866"/>
            <a:ext cx="1755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Sortie entreprise</a:t>
            </a:r>
            <a:endParaRPr lang="fr-FR" dirty="0"/>
          </a:p>
        </p:txBody>
      </p:sp>
      <p:pic>
        <p:nvPicPr>
          <p:cNvPr id="1028" name="Picture 4" descr="https://ecoledevoilemediterranee.files.wordpress.com/2022/11/pointblur_nov222022_2134161382437146627768925..jpg?w=1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823" y="4480321"/>
            <a:ext cx="3120001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0202" y="1879375"/>
            <a:ext cx="1798948" cy="239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13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304" y="0"/>
            <a:ext cx="1585393" cy="759125"/>
          </a:xfrm>
        </p:spPr>
        <p:txBody>
          <a:bodyPr/>
          <a:lstStyle/>
          <a:p>
            <a:r>
              <a:rPr lang="fr-FR" dirty="0" smtClean="0"/>
              <a:t>+</a:t>
            </a:r>
            <a:r>
              <a:rPr lang="fr-FR" sz="3200" dirty="0" smtClean="0"/>
              <a:t>Infos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371219" y="1254082"/>
            <a:ext cx="45686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Téléphone </a:t>
            </a:r>
            <a:r>
              <a:rPr lang="fr-FR" dirty="0"/>
              <a:t>: 06 78 80 44 88</a:t>
            </a:r>
            <a:br>
              <a:rPr lang="fr-FR" dirty="0"/>
            </a:b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 Mail : </a:t>
            </a:r>
            <a:r>
              <a:rPr lang="fr-FR" dirty="0">
                <a:hlinkClick r:id="rId2"/>
              </a:rPr>
              <a:t>evm.capvitesse@gmail.com</a:t>
            </a:r>
            <a:endParaRPr lang="fr-FR" dirty="0"/>
          </a:p>
          <a:p>
            <a:pPr>
              <a:buFont typeface="Arial" pitchFamily="34" charset="0"/>
              <a:buChar char="•"/>
            </a:pPr>
            <a:endParaRPr lang="fr-FR" dirty="0"/>
          </a:p>
          <a:p>
            <a:pPr>
              <a:buFont typeface="Arial" pitchFamily="34" charset="0"/>
              <a:buChar char="•"/>
            </a:pPr>
            <a:r>
              <a:rPr lang="fr-FR" dirty="0"/>
              <a:t> Site internet : </a:t>
            </a:r>
            <a:r>
              <a:rPr lang="fr-FR" dirty="0" smtClean="0">
                <a:hlinkClick r:id="rId3"/>
              </a:rPr>
              <a:t>ecoledevoilemediterranee.com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pPr>
              <a:buFont typeface="Arial" pitchFamily="34" charset="0"/>
              <a:buChar char="•"/>
            </a:pPr>
            <a:endParaRPr lang="fr-FR" dirty="0"/>
          </a:p>
        </p:txBody>
      </p:sp>
      <p:pic>
        <p:nvPicPr>
          <p:cNvPr id="4" name="Espace réservé du contenu 3" descr="logo_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pic>
        <p:nvPicPr>
          <p:cNvPr id="1028" name="Picture 4" descr="icone-facebook-ronde.png | Université Paris-Panthéon-Ass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269" y="3562406"/>
            <a:ext cx="1009479" cy="100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stagram-icon - Le Cercle des économist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748" y="3531259"/>
            <a:ext cx="100800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ogo Linkedin - Communauté de Communes de Hanau-La Petite Pierr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248" y="3562406"/>
            <a:ext cx="100800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e nouveau logo Youtube est une version modernisée et épuré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248" y="3562406"/>
            <a:ext cx="3360001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03849" y="3791732"/>
            <a:ext cx="262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b="1" dirty="0" smtClean="0"/>
              <a:t> </a:t>
            </a:r>
            <a:r>
              <a:rPr lang="fr-FR" b="1" dirty="0"/>
              <a:t>Sur les réseaux sociaux </a:t>
            </a:r>
            <a:r>
              <a:rPr lang="fr-FR" b="1" dirty="0" smtClean="0"/>
              <a:t>: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17924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03549"/>
          </a:xfrm>
        </p:spPr>
        <p:txBody>
          <a:bodyPr/>
          <a:lstStyle/>
          <a:p>
            <a:r>
              <a:rPr lang="fr-FR" dirty="0" smtClean="0"/>
              <a:t>Les Manœuvres de port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94481" y="2649326"/>
            <a:ext cx="9144000" cy="1655762"/>
          </a:xfrm>
        </p:spPr>
        <p:txBody>
          <a:bodyPr/>
          <a:lstStyle/>
          <a:p>
            <a:r>
              <a:rPr lang="fr-FR" dirty="0" smtClean="0"/>
              <a:t>Communication pour l’ASPPF  du 28 Avril 2023 présenté par l’école de voile Méditerranée</a:t>
            </a:r>
            <a:endParaRPr lang="fr-FR" dirty="0"/>
          </a:p>
        </p:txBody>
      </p:sp>
      <p:pic>
        <p:nvPicPr>
          <p:cNvPr id="4" name="Espace réservé du contenu 3" descr="logo_JP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4002" y="1"/>
            <a:ext cx="4083996" cy="622570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/>
              <a:t>Sommaire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71638" y="1385438"/>
            <a:ext cx="7850048" cy="4427534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Préparer </a:t>
            </a:r>
            <a:r>
              <a:rPr lang="fr-FR" dirty="0"/>
              <a:t>son </a:t>
            </a:r>
            <a:r>
              <a:rPr lang="fr-FR" dirty="0" smtClean="0"/>
              <a:t>bateau pour anticiper</a:t>
            </a:r>
            <a:endParaRPr lang="fr-FR" dirty="0"/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Les 7 </a:t>
            </a:r>
            <a:r>
              <a:rPr lang="fr-FR" dirty="0"/>
              <a:t>paramètres qui </a:t>
            </a:r>
            <a:r>
              <a:rPr lang="fr-FR" dirty="0" smtClean="0"/>
              <a:t>influencent </a:t>
            </a:r>
            <a:r>
              <a:rPr lang="fr-FR" dirty="0" smtClean="0"/>
              <a:t>les trajectoires</a:t>
            </a:r>
            <a:endParaRPr lang="fr-FR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Les différents types d’amarrages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Les trajectoires d’approches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/>
              <a:t>L</a:t>
            </a:r>
            <a:r>
              <a:rPr lang="fr-FR" dirty="0" smtClean="0"/>
              <a:t>es amarres dynamiques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Les manœuvres dans le port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Quelques cas réels</a:t>
            </a:r>
          </a:p>
        </p:txBody>
      </p:sp>
      <p:pic>
        <p:nvPicPr>
          <p:cNvPr id="4" name="Espace réservé du contenu 3" descr="logo_J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1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0" y="9442"/>
            <a:ext cx="12192000" cy="847516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/>
              <a:t>1- Préparer son voilier au départ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9362060" y="3140584"/>
            <a:ext cx="2343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Préparer sa grand voile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210322" y="5695222"/>
            <a:ext cx="209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Clarifier ses amarres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077576" y="3021521"/>
            <a:ext cx="224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Préchauffer le moteur</a:t>
            </a:r>
            <a:endParaRPr lang="fr-FR" dirty="0"/>
          </a:p>
        </p:txBody>
      </p:sp>
      <p:pic>
        <p:nvPicPr>
          <p:cNvPr id="1026" name="Picture 2" descr="Les voyants lumineux des voitures | Matm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77" y="1365482"/>
            <a:ext cx="1601999" cy="16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oilier Icône Sur La Forme Ronde, Bateau à Voile Pictogramme, Illustration  Clip Art Libres De Droits , Svg , Vecteurs Et Illustration. Image 57679511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588" y="1365482"/>
            <a:ext cx="1602000" cy="16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arre Vectoriels et illustrations libres de droits - iStock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2" t="20224" r="19870" b="20508"/>
          <a:stretch/>
        </p:blipFill>
        <p:spPr bwMode="auto">
          <a:xfrm>
            <a:off x="5191550" y="3990921"/>
            <a:ext cx="2020679" cy="16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annes et clapets de haute technologie - FCE - Flow Control Engineer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5" y="3990921"/>
            <a:ext cx="2570439" cy="16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41487" y="5697663"/>
            <a:ext cx="24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Fermer les passe coque </a:t>
            </a:r>
            <a:endParaRPr lang="fr-FR" dirty="0"/>
          </a:p>
        </p:txBody>
      </p:sp>
      <p:pic>
        <p:nvPicPr>
          <p:cNvPr id="1034" name="Picture 10" descr="icône de sondeur d'écho radar, style plat 14583955 - Telecharger Vectoriel  Gratuit, Clipart Graphique, Vecteur Dessins et Pictogramme Gratui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2753" y="1365482"/>
            <a:ext cx="1602000" cy="16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07124" y="2984454"/>
            <a:ext cx="3731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Allumer les instruments de navigation</a:t>
            </a:r>
          </a:p>
          <a:p>
            <a:pPr algn="ctr"/>
            <a:r>
              <a:rPr lang="fr-FR" dirty="0" smtClean="0"/>
              <a:t> et la VHF</a:t>
            </a:r>
            <a:endParaRPr lang="fr-FR" dirty="0"/>
          </a:p>
        </p:txBody>
      </p:sp>
      <p:pic>
        <p:nvPicPr>
          <p:cNvPr id="1044" name="Picture 20" descr="Radio vhf images vectorielles, Radio vhf vecteurs libres de droits |  Depositphotos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" t="6239" r="5170" b="11409"/>
          <a:stretch/>
        </p:blipFill>
        <p:spPr bwMode="auto">
          <a:xfrm flipH="1">
            <a:off x="1764753" y="1366382"/>
            <a:ext cx="1681842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10570194" y="5398785"/>
            <a:ext cx="1074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Etc….</a:t>
            </a:r>
            <a:endParaRPr lang="fr-FR" sz="3200" dirty="0"/>
          </a:p>
        </p:txBody>
      </p:sp>
      <p:pic>
        <p:nvPicPr>
          <p:cNvPr id="14" name="Picture 10" descr="Safetics la Check-list des Marins - Nouvelle édition française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4" t="12653" r="21386" b="15347"/>
          <a:stretch/>
        </p:blipFill>
        <p:spPr bwMode="auto">
          <a:xfrm>
            <a:off x="7936108" y="3604145"/>
            <a:ext cx="2286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clera pictogramme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621" y="3990921"/>
            <a:ext cx="1602000" cy="16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3101905" y="5697663"/>
            <a:ext cx="146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Caler/Ranger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23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" y="430"/>
            <a:ext cx="12191999" cy="855480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/>
              <a:t>1- Préparer son voilier à l’arrivée</a:t>
            </a:r>
            <a:endParaRPr lang="fr-FR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59189" y="4877853"/>
            <a:ext cx="2886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Entrée au port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968610" y="2125823"/>
            <a:ext cx="3107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- 4 pointes (2 avant , 2 arrières)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968610" y="1787733"/>
            <a:ext cx="2909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- Pares battages au plus large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6678516" y="1166668"/>
            <a:ext cx="3805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Analyse et visualise</a:t>
            </a:r>
            <a:endParaRPr lang="fr-FR" sz="3600" dirty="0"/>
          </a:p>
        </p:txBody>
      </p:sp>
      <p:sp>
        <p:nvSpPr>
          <p:cNvPr id="10" name="ZoneTexte 9"/>
          <p:cNvSpPr txBox="1"/>
          <p:nvPr/>
        </p:nvSpPr>
        <p:spPr>
          <a:xfrm>
            <a:off x="454036" y="5571013"/>
            <a:ext cx="40866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Affalez et ferler la voile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Ranger le pont du bateau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Sortir les pare-battages et les amarres 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7073363" y="1857496"/>
            <a:ext cx="475636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Annoncer</a:t>
            </a: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Direction </a:t>
            </a:r>
            <a:r>
              <a:rPr lang="fr-FR" dirty="0" smtClean="0"/>
              <a:t>du vent par rapport à la </a:t>
            </a:r>
            <a:r>
              <a:rPr lang="fr-FR" dirty="0" smtClean="0"/>
              <a:t>place</a:t>
            </a:r>
          </a:p>
          <a:p>
            <a:pPr marL="285750" indent="-285750">
              <a:buFontTx/>
              <a:buChar char="-"/>
            </a:pPr>
            <a:r>
              <a:rPr lang="fr-FR" dirty="0"/>
              <a:t>Force du vent, du </a:t>
            </a:r>
            <a:r>
              <a:rPr lang="fr-FR" dirty="0" smtClean="0"/>
              <a:t>courant</a:t>
            </a: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Hauteur du ponton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Trajectoire </a:t>
            </a:r>
            <a:r>
              <a:rPr lang="fr-FR" dirty="0" smtClean="0"/>
              <a:t>en tenant compte des paramètres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64632" y="1166668"/>
            <a:ext cx="2635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Equipements</a:t>
            </a:r>
            <a:endParaRPr lang="fr-FR" sz="3600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355" y="3416469"/>
            <a:ext cx="1827356" cy="13693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8752" y="3460966"/>
            <a:ext cx="1964945" cy="1368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632" y="2628361"/>
            <a:ext cx="4152680" cy="1624575"/>
          </a:xfrm>
          <a:prstGeom prst="rect">
            <a:avLst/>
          </a:prstGeom>
        </p:spPr>
      </p:pic>
      <p:pic>
        <p:nvPicPr>
          <p:cNvPr id="4098" name="Picture 2" descr="Ferler — Wikipéd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85" y="4877853"/>
            <a:ext cx="2256878" cy="159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29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8918" y="0"/>
            <a:ext cx="6834165" cy="947735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2- Les 7 paramètres influent la trajectoire</a:t>
            </a:r>
            <a:endParaRPr lang="fr-FR" sz="32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957" y="1607668"/>
            <a:ext cx="2017619" cy="154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203" y="1607668"/>
            <a:ext cx="1996921" cy="1548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9554" y="1607668"/>
            <a:ext cx="1458447" cy="1548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1516" y="1607668"/>
            <a:ext cx="1763285" cy="1548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872" y="1607668"/>
            <a:ext cx="1700457" cy="1548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840" y="4313594"/>
            <a:ext cx="2697217" cy="1548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1509" y="4313594"/>
            <a:ext cx="3381158" cy="1548000"/>
          </a:xfrm>
          <a:prstGeom prst="rect">
            <a:avLst/>
          </a:prstGeom>
        </p:spPr>
      </p:pic>
      <p:pic>
        <p:nvPicPr>
          <p:cNvPr id="10" name="Espace réservé du contenu 3" descr="logo_JPEG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57662" y="3244972"/>
            <a:ext cx="1273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1-vent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26199" y="5990026"/>
            <a:ext cx="54453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4" algn="just"/>
            <a:r>
              <a:rPr lang="fr-FR" sz="3200" b="1" dirty="0">
                <a:solidFill>
                  <a:schemeClr val="accent6"/>
                </a:solidFill>
              </a:rPr>
              <a:t>3-centre de rotation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08519" y="3244972"/>
            <a:ext cx="43652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4" algn="just"/>
            <a:r>
              <a:rPr lang="fr-FR" sz="3200" b="1" dirty="0">
                <a:solidFill>
                  <a:schemeClr val="accent6"/>
                </a:solidFill>
              </a:rPr>
              <a:t>5-pas d'hélice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1441400" y="3244972"/>
            <a:ext cx="48624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4" algn="just"/>
            <a:r>
              <a:rPr lang="fr-FR" sz="3200" b="1" dirty="0" smtClean="0">
                <a:solidFill>
                  <a:schemeClr val="accent4"/>
                </a:solidFill>
              </a:rPr>
              <a:t>7-Angle de </a:t>
            </a:r>
            <a:r>
              <a:rPr lang="fr-FR" sz="3200" b="1" dirty="0">
                <a:solidFill>
                  <a:schemeClr val="accent4"/>
                </a:solidFill>
              </a:rPr>
              <a:t>barre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745202" y="3244972"/>
            <a:ext cx="1825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2-courant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908519" y="3244972"/>
            <a:ext cx="1691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4"/>
                </a:solidFill>
              </a:rPr>
              <a:t>6-vitesse</a:t>
            </a:r>
            <a:endParaRPr lang="fr-FR" sz="3200" b="1" dirty="0">
              <a:solidFill>
                <a:schemeClr val="accent4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1257" y="4784273"/>
            <a:ext cx="522514" cy="1469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1257" y="5374953"/>
            <a:ext cx="522514" cy="14695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30120" y="4656756"/>
            <a:ext cx="2332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Propre au bateau (fixe)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730120" y="5260551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Variable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261257" y="5081427"/>
            <a:ext cx="522514" cy="146957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30120" y="4960761"/>
            <a:ext cx="1145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Adaptable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8743329" y="5990026"/>
            <a:ext cx="1157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4"/>
                </a:solidFill>
              </a:rPr>
              <a:t>4-flux</a:t>
            </a:r>
            <a:endParaRPr lang="fr-FR" sz="32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25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4" y="1191985"/>
            <a:ext cx="11054446" cy="552722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69229" y="1"/>
            <a:ext cx="3853543" cy="1027906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>
                <a:latin typeface="+mn-lt"/>
              </a:rPr>
              <a:t>Vent/Courant</a:t>
            </a:r>
            <a:endParaRPr lang="fr-FR" sz="3200" dirty="0">
              <a:latin typeface="+mn-lt"/>
            </a:endParaRPr>
          </a:p>
        </p:txBody>
      </p:sp>
      <p:pic>
        <p:nvPicPr>
          <p:cNvPr id="4" name="Espace réservé du contenu 3" descr="logo_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6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880950"/>
            <a:ext cx="11733212" cy="586660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471453" y="221566"/>
            <a:ext cx="3249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Centre de rotation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85897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8" y="849086"/>
            <a:ext cx="12017828" cy="600891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024649" y="7576"/>
            <a:ext cx="2142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Pas d’hélice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5804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576943"/>
            <a:ext cx="11930742" cy="596537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201172" y="-4221"/>
            <a:ext cx="17896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La vitesse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06992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022"/>
            <a:ext cx="12121244" cy="606062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21086" y="-1"/>
            <a:ext cx="1349829" cy="1053874"/>
          </a:xfrm>
        </p:spPr>
        <p:txBody>
          <a:bodyPr>
            <a:normAutofit/>
          </a:bodyPr>
          <a:lstStyle/>
          <a:p>
            <a:r>
              <a:rPr lang="fr-FR" sz="3200" dirty="0" smtClean="0">
                <a:latin typeface="+mn-lt"/>
              </a:rPr>
              <a:t>Le flux</a:t>
            </a:r>
            <a:endParaRPr lang="fr-FR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094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3738" y="2772439"/>
            <a:ext cx="8539639" cy="1325563"/>
          </a:xfrm>
        </p:spPr>
        <p:txBody>
          <a:bodyPr/>
          <a:lstStyle/>
          <a:p>
            <a:pPr algn="ctr"/>
            <a:r>
              <a:rPr lang="fr-FR" dirty="0" smtClean="0"/>
              <a:t>3-Les différents types d’amarrage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590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773" y="2679578"/>
            <a:ext cx="5584714" cy="208681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" y="2251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Bord long à quai</a:t>
            </a:r>
            <a:endParaRPr lang="fr-FR" sz="3200" b="1" dirty="0"/>
          </a:p>
        </p:txBody>
      </p:sp>
      <p:sp>
        <p:nvSpPr>
          <p:cNvPr id="4" name="ZoneTexte 3"/>
          <p:cNvSpPr txBox="1"/>
          <p:nvPr/>
        </p:nvSpPr>
        <p:spPr>
          <a:xfrm rot="19727731">
            <a:off x="5176433" y="4829825"/>
            <a:ext cx="29183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Ponton d’accueil</a:t>
            </a:r>
          </a:p>
          <a:p>
            <a:r>
              <a:rPr lang="fr-FR" sz="3200" dirty="0" smtClean="0"/>
              <a:t>Station essence</a:t>
            </a:r>
            <a:endParaRPr lang="fr-FR" sz="3200" dirty="0"/>
          </a:p>
        </p:txBody>
      </p:sp>
      <p:pic>
        <p:nvPicPr>
          <p:cNvPr id="10" name="Espace réservé du contenu 3" descr="logo_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8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1504847" y="1226982"/>
            <a:ext cx="9182307" cy="5301856"/>
            <a:chOff x="268332" y="932517"/>
            <a:chExt cx="9182307" cy="5301856"/>
          </a:xfrm>
        </p:grpSpPr>
        <p:sp>
          <p:nvSpPr>
            <p:cNvPr id="9" name="ZoneTexte 8"/>
            <p:cNvSpPr txBox="1"/>
            <p:nvPr/>
          </p:nvSpPr>
          <p:spPr>
            <a:xfrm>
              <a:off x="835942" y="932517"/>
              <a:ext cx="19794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smtClean="0"/>
                <a:t>Duc d’Albe</a:t>
              </a:r>
              <a:endParaRPr lang="fr-FR" sz="3200" b="1" dirty="0"/>
            </a:p>
          </p:txBody>
        </p:sp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332" y="1584286"/>
              <a:ext cx="3114675" cy="1885950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42771" y="4719898"/>
              <a:ext cx="2505075" cy="1514475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50189" y="1143474"/>
              <a:ext cx="3600450" cy="2276475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3971596" y="4032092"/>
              <a:ext cx="14337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b="1" dirty="0" err="1" smtClean="0"/>
                <a:t>Catway</a:t>
              </a:r>
              <a:endParaRPr lang="fr-FR" sz="3200" b="1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6787549" y="3516140"/>
              <a:ext cx="17257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b="1" dirty="0" smtClean="0"/>
                <a:t>Pendille</a:t>
              </a:r>
              <a:endParaRPr lang="fr-FR" sz="3600" b="1" dirty="0"/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3443992" y="7246"/>
            <a:ext cx="5304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/>
              <a:t>Duc </a:t>
            </a:r>
            <a:r>
              <a:rPr lang="fr-FR" sz="3200" b="1" dirty="0"/>
              <a:t>d’albe, Pendille et </a:t>
            </a:r>
            <a:r>
              <a:rPr lang="fr-FR" sz="3200" b="1" dirty="0" err="1" smtClean="0"/>
              <a:t>Catway</a:t>
            </a:r>
            <a:endParaRPr lang="fr-FR" sz="3200" b="1" dirty="0"/>
          </a:p>
        </p:txBody>
      </p:sp>
      <p:pic>
        <p:nvPicPr>
          <p:cNvPr id="13" name="Espace réservé du contenu 3" descr="logo_JPE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9843" y="1442811"/>
            <a:ext cx="10515600" cy="3341461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4.Les </a:t>
            </a:r>
            <a:r>
              <a:rPr lang="fr-FR" dirty="0"/>
              <a:t>trajectoires </a:t>
            </a:r>
            <a:r>
              <a:rPr lang="fr-FR" dirty="0" smtClean="0"/>
              <a:t>d’approches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58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851" y="1366226"/>
            <a:ext cx="7667141" cy="766714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660928" y="3"/>
            <a:ext cx="2870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 smtClean="0"/>
              <a:t>Un quai </a:t>
            </a:r>
            <a:r>
              <a:rPr lang="fr-FR" sz="3200" b="1" dirty="0">
                <a:solidFill>
                  <a:srgbClr val="FF0000"/>
                </a:solidFill>
              </a:rPr>
              <a:t>au </a:t>
            </a:r>
            <a:r>
              <a:rPr lang="fr-FR" sz="3200" b="1" dirty="0" smtClean="0">
                <a:solidFill>
                  <a:srgbClr val="FF0000"/>
                </a:solidFill>
              </a:rPr>
              <a:t>vent</a:t>
            </a:r>
          </a:p>
        </p:txBody>
      </p:sp>
      <p:pic>
        <p:nvPicPr>
          <p:cNvPr id="6" name="Espace réservé du contenu 3" descr="logo_J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328708">
            <a:off x="9465738" y="5234348"/>
            <a:ext cx="542925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3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256169" y="2294"/>
            <a:ext cx="3679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 smtClean="0"/>
              <a:t>Un </a:t>
            </a:r>
            <a:r>
              <a:rPr lang="fr-FR" sz="3200" b="1" dirty="0"/>
              <a:t>Quai </a:t>
            </a:r>
            <a:r>
              <a:rPr lang="fr-FR" sz="3200" b="1" dirty="0">
                <a:solidFill>
                  <a:srgbClr val="FF0000"/>
                </a:solidFill>
              </a:rPr>
              <a:t>sous le </a:t>
            </a:r>
            <a:r>
              <a:rPr lang="fr-FR" sz="3200" b="1" dirty="0" smtClean="0">
                <a:solidFill>
                  <a:srgbClr val="FF0000"/>
                </a:solidFill>
              </a:rPr>
              <a:t>vent</a:t>
            </a:r>
            <a:endParaRPr lang="fr-FR" sz="3200" b="1" dirty="0">
              <a:solidFill>
                <a:srgbClr val="FF0000"/>
              </a:solidFill>
            </a:endParaRPr>
          </a:p>
        </p:txBody>
      </p:sp>
      <p:pic>
        <p:nvPicPr>
          <p:cNvPr id="6" name="Espace réservé du contenu 3" descr="logo_JP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pic>
        <p:nvPicPr>
          <p:cNvPr id="7" name="Espace réservé du contenu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87" y="1957257"/>
            <a:ext cx="9011026" cy="450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1828800"/>
            <a:ext cx="10058400" cy="5029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56169" y="11275"/>
            <a:ext cx="36796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b="1" dirty="0" smtClean="0"/>
              <a:t>Un Quai </a:t>
            </a:r>
            <a:r>
              <a:rPr lang="fr-FR" sz="3200" b="1" dirty="0">
                <a:solidFill>
                  <a:srgbClr val="FF0000"/>
                </a:solidFill>
              </a:rPr>
              <a:t>sous le vent</a:t>
            </a:r>
          </a:p>
        </p:txBody>
      </p:sp>
    </p:spTree>
    <p:extLst>
      <p:ext uri="{BB962C8B-B14F-4D97-AF65-F5344CB8AC3E}">
        <p14:creationId xmlns:p14="http://schemas.microsoft.com/office/powerpoint/2010/main" val="384207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5890"/>
            <a:ext cx="10515600" cy="591801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/>
              <a:t>Arrivé sur </a:t>
            </a:r>
            <a:r>
              <a:rPr lang="fr-FR" sz="3200" b="1" dirty="0" smtClean="0"/>
              <a:t>Duc d’Albe</a:t>
            </a:r>
            <a:endParaRPr lang="fr-FR" sz="32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90688"/>
            <a:ext cx="10058400" cy="5029200"/>
          </a:xfrm>
          <a:prstGeom prst="rect">
            <a:avLst/>
          </a:prstGeom>
        </p:spPr>
      </p:pic>
      <p:pic>
        <p:nvPicPr>
          <p:cNvPr id="6" name="Espace réservé du contenu 3" descr="logo_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9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79" y="751121"/>
            <a:ext cx="12213772" cy="610688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229720" y="0"/>
            <a:ext cx="3304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Arrivé sur </a:t>
            </a:r>
            <a:r>
              <a:rPr lang="fr-FR" sz="3200" b="1" dirty="0" smtClean="0"/>
              <a:t>Pendille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9607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29720" y="0"/>
            <a:ext cx="3186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Arrivé sur </a:t>
            </a:r>
            <a:r>
              <a:rPr lang="fr-FR" sz="3200" b="1" dirty="0" err="1" smtClean="0"/>
              <a:t>Catway</a:t>
            </a:r>
            <a:endParaRPr lang="fr-FR" sz="32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2" y="800106"/>
            <a:ext cx="121158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8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77242" y="2504168"/>
            <a:ext cx="6917871" cy="1325563"/>
          </a:xfrm>
        </p:spPr>
        <p:txBody>
          <a:bodyPr/>
          <a:lstStyle/>
          <a:p>
            <a:r>
              <a:rPr lang="fr-FR" dirty="0" smtClean="0"/>
              <a:t>5. Les </a:t>
            </a:r>
            <a:r>
              <a:rPr lang="fr-FR" dirty="0" smtClean="0"/>
              <a:t>amarres </a:t>
            </a:r>
            <a:r>
              <a:rPr lang="fr-FR" dirty="0"/>
              <a:t>dynamiques</a:t>
            </a:r>
          </a:p>
        </p:txBody>
      </p:sp>
    </p:spTree>
    <p:extLst>
      <p:ext uri="{BB962C8B-B14F-4D97-AF65-F5344CB8AC3E}">
        <p14:creationId xmlns:p14="http://schemas.microsoft.com/office/powerpoint/2010/main" val="232432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541" y="488334"/>
            <a:ext cx="6124575" cy="568642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452441" y="0"/>
            <a:ext cx="4555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/>
              <a:t>Départ </a:t>
            </a:r>
            <a:r>
              <a:rPr lang="fr-FR" sz="3200" b="1" dirty="0" smtClean="0">
                <a:solidFill>
                  <a:srgbClr val="FF0000"/>
                </a:solidFill>
              </a:rPr>
              <a:t>Pointe </a:t>
            </a:r>
            <a:r>
              <a:rPr lang="fr-FR" sz="3200" b="1" dirty="0" smtClean="0">
                <a:solidFill>
                  <a:srgbClr val="FF0000"/>
                </a:solidFill>
              </a:rPr>
              <a:t>dynamique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69419" y="6211669"/>
            <a:ext cx="5892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Idem pour </a:t>
            </a:r>
            <a:r>
              <a:rPr lang="fr-FR" sz="3600" dirty="0" err="1" smtClean="0"/>
              <a:t>catway</a:t>
            </a:r>
            <a:r>
              <a:rPr lang="fr-FR" sz="3600" dirty="0" smtClean="0"/>
              <a:t> et pendille !</a:t>
            </a:r>
            <a:endParaRPr lang="fr-FR" sz="3600" dirty="0"/>
          </a:p>
        </p:txBody>
      </p:sp>
      <p:pic>
        <p:nvPicPr>
          <p:cNvPr id="5" name="Espace réservé du contenu 3" descr="logo_J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91886" y="1645585"/>
            <a:ext cx="2815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1- Pointe dynamique arrière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91886" y="2247614"/>
            <a:ext cx="2525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2- Larguer amarres avant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91886" y="2823474"/>
            <a:ext cx="3968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3- Larguer amarres sous le vent (tribord)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91886" y="3353490"/>
            <a:ext cx="2462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4- Rentrer pare battages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91886" y="3887765"/>
            <a:ext cx="4404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5- Point mort/ larguer amarre arrière au vent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391886" y="4375284"/>
            <a:ext cx="497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6- Gestion des gaz pour s’adapter à la force du vent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91886" y="4927163"/>
            <a:ext cx="290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7- Si chenal étroit utiliser flux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673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5326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FF0000"/>
                </a:solidFill>
              </a:rPr>
              <a:t>Garde arrière dynamique </a:t>
            </a:r>
            <a:r>
              <a:rPr lang="fr-FR" sz="3200" b="1" dirty="0" smtClean="0"/>
              <a:t>d’un </a:t>
            </a:r>
            <a:r>
              <a:rPr lang="fr-FR" sz="3200" b="1" dirty="0"/>
              <a:t>Quai sous le </a:t>
            </a:r>
            <a:r>
              <a:rPr lang="fr-FR" sz="3200" b="1" dirty="0" smtClean="0"/>
              <a:t>vent</a:t>
            </a:r>
          </a:p>
        </p:txBody>
      </p:sp>
      <p:pic>
        <p:nvPicPr>
          <p:cNvPr id="6" name="Espace réservé du contenu 3" descr="logo_J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30480"/>
            <a:ext cx="10058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6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1956854" y="-24884"/>
            <a:ext cx="8278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G</a:t>
            </a:r>
            <a:r>
              <a:rPr lang="fr-FR" sz="3200" b="1" dirty="0" smtClean="0">
                <a:solidFill>
                  <a:srgbClr val="FF0000"/>
                </a:solidFill>
              </a:rPr>
              <a:t>arde avant dynamique </a:t>
            </a:r>
            <a:r>
              <a:rPr lang="fr-FR" sz="3200" b="1" dirty="0" smtClean="0"/>
              <a:t>d’un quai sous le vent</a:t>
            </a:r>
            <a:endParaRPr lang="fr-FR" sz="3200" b="1" dirty="0"/>
          </a:p>
        </p:txBody>
      </p:sp>
      <p:pic>
        <p:nvPicPr>
          <p:cNvPr id="8" name="Espace réservé du contenu 3" descr="logo_JP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71500"/>
            <a:ext cx="10058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3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/>
              <a:t>6-Les manœuvres dans le port</a:t>
            </a:r>
            <a:br>
              <a:rPr lang="fr-FR" b="1" dirty="0" smtClean="0"/>
            </a:b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44507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6591299" y="1461360"/>
            <a:ext cx="4136571" cy="331334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038725" y="0"/>
            <a:ext cx="211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Demi tour</a:t>
            </a:r>
            <a:endParaRPr lang="fr-FR" sz="3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9" y="1648461"/>
            <a:ext cx="5878284" cy="293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287" y="1021454"/>
            <a:ext cx="6797426" cy="544466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380933" y="0"/>
            <a:ext cx="14301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Attente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04294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470" y="1057196"/>
            <a:ext cx="7425060" cy="5951926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 rot="2220723">
            <a:off x="4933058" y="1451715"/>
            <a:ext cx="914400" cy="579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 rot="17968868">
            <a:off x="5403889" y="3299765"/>
            <a:ext cx="914400" cy="579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7100772">
            <a:off x="6954028" y="1334733"/>
            <a:ext cx="914400" cy="579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12823561">
            <a:off x="7023064" y="2951164"/>
            <a:ext cx="914400" cy="579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8119670" y="1234875"/>
            <a:ext cx="16888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Mistral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090882" y="1234875"/>
            <a:ext cx="27598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Tramontane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896797" y="3286739"/>
            <a:ext cx="2507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Thermique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119670" y="2778502"/>
            <a:ext cx="14732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Autan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14" name="Multiplier 13"/>
          <p:cNvSpPr/>
          <p:nvPr/>
        </p:nvSpPr>
        <p:spPr>
          <a:xfrm>
            <a:off x="6277756" y="2218744"/>
            <a:ext cx="313385" cy="43177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du contenu 3" descr="logo_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838198" y="-16774"/>
            <a:ext cx="10515600" cy="943664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/>
              <a:t>7-Quelques </a:t>
            </a:r>
            <a:r>
              <a:rPr lang="fr-FR" sz="3200" b="1" dirty="0"/>
              <a:t>cas concrets </a:t>
            </a:r>
          </a:p>
        </p:txBody>
      </p:sp>
    </p:spTree>
    <p:extLst>
      <p:ext uri="{BB962C8B-B14F-4D97-AF65-F5344CB8AC3E}">
        <p14:creationId xmlns:p14="http://schemas.microsoft.com/office/powerpoint/2010/main" val="15630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3521" y="0"/>
            <a:ext cx="13659042" cy="6858000"/>
          </a:xfrm>
          <a:prstGeom prst="rect">
            <a:avLst/>
          </a:prstGeom>
        </p:spPr>
      </p:pic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382357" y="20093"/>
            <a:ext cx="35713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</a:rPr>
              <a:t>Le taquet d’</a:t>
            </a:r>
            <a:r>
              <a:rPr kumimoji="0" lang="fr-FR" altLang="fr-FR" sz="3200" b="1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</a:rPr>
              <a:t>Embelle</a:t>
            </a:r>
            <a:endParaRPr kumimoji="0" lang="fr-FR" altLang="fr-FR" sz="3200" b="1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pic>
        <p:nvPicPr>
          <p:cNvPr id="3" name="Espace réservé du contenu 3" descr="logo_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55438" y="6067542"/>
            <a:ext cx="1136562" cy="79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0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11" y="0"/>
            <a:ext cx="11157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3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Récapitulatif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15985" y="2605088"/>
            <a:ext cx="8501743" cy="2162855"/>
          </a:xfrm>
        </p:spPr>
        <p:txBody>
          <a:bodyPr/>
          <a:lstStyle/>
          <a:p>
            <a:r>
              <a:rPr lang="fr-FR" dirty="0" smtClean="0"/>
              <a:t>Préparer le bateau</a:t>
            </a:r>
          </a:p>
          <a:p>
            <a:r>
              <a:rPr lang="fr-FR" dirty="0" smtClean="0"/>
              <a:t>Bien anticiper / Organiser / Coordonner la manœuvre</a:t>
            </a:r>
          </a:p>
          <a:p>
            <a:r>
              <a:rPr lang="fr-FR" dirty="0" smtClean="0"/>
              <a:t>Importance des paramètres sur la trajectoire</a:t>
            </a:r>
          </a:p>
          <a:p>
            <a:r>
              <a:rPr lang="fr-FR" dirty="0" smtClean="0"/>
              <a:t>Ne pas « forcer » laissez le moteur le faire</a:t>
            </a:r>
          </a:p>
        </p:txBody>
      </p:sp>
    </p:spTree>
    <p:extLst>
      <p:ext uri="{BB962C8B-B14F-4D97-AF65-F5344CB8AC3E}">
        <p14:creationId xmlns:p14="http://schemas.microsoft.com/office/powerpoint/2010/main" val="291782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Amazon.fr - Naviguer en solitaire ou en équipage réduit - Barbanson,  Gilles, Besson, Jean - Liv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837" y="2904958"/>
            <a:ext cx="3849008" cy="384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42900" y="4537074"/>
            <a:ext cx="7989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i="1" dirty="0" smtClean="0"/>
              <a:t>« Naviguer en solitaire ou en équipage réduit »</a:t>
            </a:r>
            <a:endParaRPr lang="fr-FR" sz="3200" i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473" y="447537"/>
            <a:ext cx="4822372" cy="188686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42900" y="1257179"/>
            <a:ext cx="440999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Un site très bien </a:t>
            </a:r>
            <a:r>
              <a:rPr lang="fr-FR" sz="3200" dirty="0" smtClean="0"/>
              <a:t>fait, </a:t>
            </a:r>
          </a:p>
          <a:p>
            <a:r>
              <a:rPr lang="fr-FR" sz="3200" i="1" dirty="0" smtClean="0"/>
              <a:t>« la voile pour les gland »</a:t>
            </a:r>
            <a:endParaRPr lang="fr-FR" sz="3200" i="1" dirty="0"/>
          </a:p>
        </p:txBody>
      </p:sp>
    </p:spTree>
    <p:extLst>
      <p:ext uri="{BB962C8B-B14F-4D97-AF65-F5344CB8AC3E}">
        <p14:creationId xmlns:p14="http://schemas.microsoft.com/office/powerpoint/2010/main" val="78238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3514" y="2602139"/>
            <a:ext cx="10515600" cy="1325563"/>
          </a:xfrm>
        </p:spPr>
        <p:txBody>
          <a:bodyPr/>
          <a:lstStyle/>
          <a:p>
            <a:pPr algn="ctr"/>
            <a:r>
              <a:rPr lang="fr-FR" b="1" dirty="0" smtClean="0"/>
              <a:t>A vos questions !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71988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13878</TotalTime>
  <Words>811</Words>
  <Application>Microsoft Office PowerPoint</Application>
  <PresentationFormat>Grand écran</PresentationFormat>
  <Paragraphs>168</Paragraphs>
  <Slides>38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Thème Office</vt:lpstr>
      <vt:lpstr>Ecole de voile Méditerranée</vt:lpstr>
      <vt:lpstr>Présentation</vt:lpstr>
      <vt:lpstr>Le Voilier</vt:lpstr>
      <vt:lpstr>Prestations</vt:lpstr>
      <vt:lpstr>+Infos</vt:lpstr>
      <vt:lpstr>Les Manœuvres de port</vt:lpstr>
      <vt:lpstr>Sommaire</vt:lpstr>
      <vt:lpstr>1- Préparer son voilier au départ</vt:lpstr>
      <vt:lpstr>1- Préparer son voilier à l’arrivée</vt:lpstr>
      <vt:lpstr>2- Les 7 paramètres influent la trajectoire</vt:lpstr>
      <vt:lpstr>Vent/Courant</vt:lpstr>
      <vt:lpstr>Présentation PowerPoint</vt:lpstr>
      <vt:lpstr>Présentation PowerPoint</vt:lpstr>
      <vt:lpstr>Présentation PowerPoint</vt:lpstr>
      <vt:lpstr>Le flux</vt:lpstr>
      <vt:lpstr>3-Les différents types d’amarrage</vt:lpstr>
      <vt:lpstr>Présentation PowerPoint</vt:lpstr>
      <vt:lpstr>Présentation PowerPoint</vt:lpstr>
      <vt:lpstr>4.Les trajectoires d’approches </vt:lpstr>
      <vt:lpstr>Présentation PowerPoint</vt:lpstr>
      <vt:lpstr>Présentation PowerPoint</vt:lpstr>
      <vt:lpstr>Présentation PowerPoint</vt:lpstr>
      <vt:lpstr>Arrivé sur Duc d’Albe</vt:lpstr>
      <vt:lpstr>Présentation PowerPoint</vt:lpstr>
      <vt:lpstr>Présentation PowerPoint</vt:lpstr>
      <vt:lpstr>5. Les amarres dynamiques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7-Quelques cas concrets </vt:lpstr>
      <vt:lpstr>Présentation PowerPoint</vt:lpstr>
      <vt:lpstr>Présentation PowerPoint</vt:lpstr>
      <vt:lpstr>Récapitulatif</vt:lpstr>
      <vt:lpstr>Présentation PowerPoint</vt:lpstr>
      <vt:lpstr>A vos questions 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Manœuvres de port</dc:title>
  <dc:creator>Ben</dc:creator>
  <cp:lastModifiedBy>Ben</cp:lastModifiedBy>
  <cp:revision>134</cp:revision>
  <dcterms:created xsi:type="dcterms:W3CDTF">2023-02-07T08:53:56Z</dcterms:created>
  <dcterms:modified xsi:type="dcterms:W3CDTF">2023-04-28T08:18:42Z</dcterms:modified>
</cp:coreProperties>
</file>